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75" r:id="rId2"/>
    <p:sldId id="267" r:id="rId3"/>
    <p:sldId id="276" r:id="rId4"/>
    <p:sldId id="268" r:id="rId5"/>
    <p:sldId id="277" r:id="rId6"/>
    <p:sldId id="274" r:id="rId7"/>
    <p:sldId id="27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81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AA865-8492-4159-9498-498920D2A194}" type="datetimeFigureOut">
              <a:rPr lang="en-US" smtClean="0"/>
              <a:pPr/>
              <a:t>16/3/2016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7A1ED2-34FE-403C-B923-82FDED7F054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52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A1ED2-34FE-403C-B923-82FDED7F054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709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Ố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A1ED2-34FE-403C-B923-82FDED7F054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709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A1ED2-34FE-403C-B923-82FDED7F054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709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F7DC3-7098-4BC3-91C4-5763B456D104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966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B368E-C508-4AF1-B41C-D8645986B44A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366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D6F32-A7E3-405E-A466-151A2C5387F5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897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7F9C8-1597-4824-B606-72B37372A6F3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9272-2DA2-49EB-B033-8FBF1CDE728B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4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6A4B-CCE2-4FE5-9625-CEFF075B330B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44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F5FE2-2F04-4242-A053-0C47F4E97C24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24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1415-CF91-4C22-98F0-819376C8BBC9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737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54C3F-B923-4B0A-90B6-053835A0ABC2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047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2FA2-E037-4621-BC41-3BFD1AAC3FCC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990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6303-C526-4593-8254-D5A1AAAEBC56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76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C9450-9D2B-4C2A-A16E-9940E9C46D47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94453-C429-4D28-BEB4-2E45E1E801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400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067800" cy="1143000"/>
          </a:xfrm>
        </p:spPr>
        <p:txBody>
          <a:bodyPr>
            <a:noAutofit/>
          </a:bodyPr>
          <a:lstStyle/>
          <a:p>
            <a:r>
              <a:rPr lang="en-US" sz="3600" b="1" smtClean="0">
                <a:latin typeface="Arial" pitchFamily="34" charset="0"/>
                <a:cs typeface="Arial" pitchFamily="34" charset="0"/>
              </a:rPr>
              <a:t>Phương Pháp </a:t>
            </a:r>
            <a:r>
              <a:rPr lang="en-US" sz="3600" b="1" smtClean="0">
                <a:latin typeface="Arial" pitchFamily="34" charset="0"/>
                <a:cs typeface="Arial" pitchFamily="34" charset="0"/>
              </a:rPr>
              <a:t>Boosting,</a:t>
            </a:r>
            <a:r>
              <a:rPr lang="vi-VN" sz="3600" smtClean="0"/>
              <a:t>AdaBoost </a:t>
            </a:r>
            <a:r>
              <a:rPr lang="vi-VN" sz="3600"/>
              <a:t>(Freund &amp; Schapire, 95), ArcX4 (Breiman, 98) 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vi-VN" smtClean="0">
                <a:latin typeface="Times New Roman" pitchFamily="18" charset="0"/>
                <a:cs typeface="Times New Roman" pitchFamily="18" charset="0"/>
              </a:rPr>
              <a:t>à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kỹ thuật áp dụng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một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mtClean="0">
                <a:latin typeface="Times New Roman" pitchFamily="18" charset="0"/>
                <a:cs typeface="Times New Roman" pitchFamily="18" charset="0"/>
              </a:rPr>
              <a:t>ập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các bộ phân lớp yếu (weak learner) để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nâng </a:t>
            </a:r>
            <a:r>
              <a:rPr lang="vi-VN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hiệu quả của các bộ phân lớp này bằng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cách </a:t>
            </a:r>
            <a:r>
              <a:rPr lang="vi-VN" smtClean="0">
                <a:latin typeface="Times New Roman" pitchFamily="18" charset="0"/>
                <a:cs typeface="Times New Roman" pitchFamily="18" charset="0"/>
              </a:rPr>
              <a:t>giảm 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bias và variance</a:t>
            </a:r>
            <a:r>
              <a:rPr lang="vi-VN">
                <a:latin typeface="Times New Roman" pitchFamily="18" charset="0"/>
                <a:cs typeface="Times New Roman" pitchFamily="18" charset="0"/>
              </a:rPr>
              <a:t>.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B368E-C508-4AF1-B41C-D8645986B44A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889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47482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latin typeface="Arial" pitchFamily="34" charset="0"/>
                <a:cs typeface="Arial" pitchFamily="34" charset="0"/>
              </a:rPr>
              <a:t>Mô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sz="32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- T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tập </a:t>
            </a:r>
            <a:r>
              <a:rPr lang="vi-VN" sz="3200">
                <a:latin typeface="Arial" pitchFamily="34" charset="0"/>
                <a:cs typeface="Arial" pitchFamily="34" charset="0"/>
              </a:rPr>
              <a:t>học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LS</a:t>
            </a:r>
            <a:r>
              <a:rPr lang="vi-VN" sz="320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có N phần tử</a:t>
            </a:r>
            <a:br>
              <a:rPr lang="vi-VN" sz="3200" dirty="0"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latin typeface="Arial" pitchFamily="34" charset="0"/>
                <a:cs typeface="Arial" pitchFamily="34" charset="0"/>
              </a:rPr>
              <a:t>	-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xây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dựng tập hợp T mô hình cơ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tuần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tự</a:t>
            </a:r>
            <a:br>
              <a:rPr lang="vi-VN" sz="3200" dirty="0">
                <a:latin typeface="Arial" pitchFamily="34" charset="0"/>
                <a:cs typeface="Arial" pitchFamily="34" charset="0"/>
              </a:rPr>
            </a:br>
            <a:r>
              <a:rPr lang="vi-VN" sz="3200" dirty="0" smtClean="0">
                <a:latin typeface="Arial" pitchFamily="34" charset="0"/>
                <a:cs typeface="Arial" pitchFamily="34" charset="0"/>
              </a:rPr>
              <a:t>mô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hình thứ i được xây dựng trên tập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mẫu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lấy </a:t>
            </a:r>
            <a:r>
              <a:rPr lang="vi-VN" sz="3200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LS</a:t>
            </a:r>
            <a:r>
              <a:rPr lang="vi-VN" sz="3200" smtClean="0">
                <a:latin typeface="Arial" pitchFamily="34" charset="0"/>
                <a:cs typeface="Arial" pitchFamily="34" charset="0"/>
              </a:rPr>
              <a:t>,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tập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vào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các phần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tử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phân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loại sai bởi mô hình thứ i-1 trước đó</a:t>
            </a:r>
            <a:br>
              <a:rPr lang="vi-VN" sz="3200" dirty="0"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latin typeface="Arial" pitchFamily="34" charset="0"/>
                <a:cs typeface="Arial" pitchFamily="34" charset="0"/>
              </a:rPr>
              <a:t>	-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khi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phân loại </a:t>
            </a:r>
            <a:r>
              <a:rPr lang="vi-VN" sz="3200">
                <a:latin typeface="Arial" pitchFamily="34" charset="0"/>
                <a:cs typeface="Arial" pitchFamily="34" charset="0"/>
              </a:rPr>
              <a:t>: </a:t>
            </a:r>
            <a:r>
              <a:rPr lang="vi-VN" sz="3200" smtClean="0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smtClean="0">
                <a:latin typeface="Arial" pitchFamily="34" charset="0"/>
                <a:cs typeface="Arial" pitchFamily="34" charset="0"/>
              </a:rPr>
              <a:t>dụng 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>majority vote có </a:t>
            </a:r>
            <a:r>
              <a:rPr lang="vi-VN" sz="32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 </a:t>
            </a:r>
            <a:r>
              <a:rPr lang="vi-VN" sz="32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(b)</a:t>
            </a:r>
            <a:r>
              <a:rPr lang="vi-VN" sz="3200" dirty="0">
                <a:latin typeface="Arial" pitchFamily="34" charset="0"/>
                <a:cs typeface="Arial" pitchFamily="34" charset="0"/>
              </a:rPr>
              <a:t/>
            </a:r>
            <a:br>
              <a:rPr lang="vi-VN" sz="3200" dirty="0"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latin typeface="Arial" pitchFamily="34" charset="0"/>
                <a:cs typeface="Arial" pitchFamily="34" charset="0"/>
              </a:rPr>
              <a:t>	-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mở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rộng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đoán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numeric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prediction)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60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B368E-C508-4AF1-B41C-D8645986B44A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904875"/>
            <a:ext cx="8029575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7706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47482"/>
            <a:ext cx="9144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2.2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Boosting (Freund &amp;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Schapire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1995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2.2.2.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toán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200" dirty="0" smtClean="0">
                <a:latin typeface="Arial" pitchFamily="34" charset="0"/>
                <a:cs typeface="Arial" pitchFamily="34" charset="0"/>
              </a:rPr>
              <a:t>	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Sau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khi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huấn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luyện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xong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dùng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ht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để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thẩm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lại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tập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smtClean="0">
                <a:latin typeface="Arial" pitchFamily="34" charset="0"/>
                <a:cs typeface="Arial" pitchFamily="34" charset="0"/>
                <a:sym typeface="Symbol"/>
              </a:rPr>
              <a:t> LS,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nào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bị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phân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lớp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sai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thì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tăng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trọng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nó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lên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1,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phân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lớp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thì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giảm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trọng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nó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1.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Lặp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lại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T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lần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như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thế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ta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được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T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tập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hợp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. Ta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có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thể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gán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trọng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các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này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theo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lượng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mà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nó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phân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lớp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25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B368E-C508-4AF1-B41C-D8645986B44A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4114800" cy="2960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527" y="457200"/>
            <a:ext cx="3962400" cy="2785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581400"/>
            <a:ext cx="4572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17570"/>
            <a:ext cx="3553496" cy="2573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6588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47482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2.2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Boosting (Freund &amp;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Schapire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1995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2.2.2.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toán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200" dirty="0" smtClean="0">
                <a:latin typeface="Arial" pitchFamily="34" charset="0"/>
                <a:cs typeface="Arial" pitchFamily="34" charset="0"/>
              </a:rPr>
              <a:t>	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Giả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err="1">
                <a:latin typeface="Arial" pitchFamily="34" charset="0"/>
                <a:cs typeface="Arial" pitchFamily="34" charset="0"/>
              </a:rPr>
              <a:t>luyện</a:t>
            </a:r>
            <a:r>
              <a:rPr lang="en-US" sz="3200">
                <a:latin typeface="Arial" pitchFamily="34" charset="0"/>
                <a:cs typeface="Arial" pitchFamily="34" charset="0"/>
              </a:rPr>
              <a:t>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LS.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200" dirty="0" smtClean="0">
                <a:latin typeface="Arial" pitchFamily="34" charset="0"/>
                <a:cs typeface="Arial" pitchFamily="34" charset="0"/>
              </a:rPr>
              <a:t>	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ánh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huấn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luyện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gán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32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t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toán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err="1" smtClean="0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LSt</a:t>
            </a:r>
            <a:r>
              <a:rPr lang="en-US" sz="3200" smtClean="0">
                <a:latin typeface="Arial" pitchFamily="34" charset="0"/>
                <a:cs typeface="Arial" pitchFamily="34" charset="0"/>
                <a:sym typeface="Symbol"/>
              </a:rPr>
              <a:t>LS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sao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cho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các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trong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smtClean="0">
                <a:latin typeface="Arial" pitchFamily="34" charset="0"/>
                <a:cs typeface="Arial" pitchFamily="34" charset="0"/>
                <a:sym typeface="Symbol"/>
              </a:rPr>
              <a:t> LSt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được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đánh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trọng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số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cao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nhất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,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sau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đó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huấn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luyện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ht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bằng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bộ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  <a:sym typeface="Symbol"/>
              </a:rPr>
              <a:t>dữ</a:t>
            </a:r>
            <a:r>
              <a:rPr lang="en-US" sz="3200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3200" err="1" smtClean="0">
                <a:latin typeface="Arial" pitchFamily="34" charset="0"/>
                <a:cs typeface="Arial" pitchFamily="34" charset="0"/>
                <a:sym typeface="Symbol"/>
              </a:rPr>
              <a:t>liệu</a:t>
            </a:r>
            <a:r>
              <a:rPr lang="en-US" sz="3200" smtClean="0">
                <a:latin typeface="Arial" pitchFamily="34" charset="0"/>
                <a:cs typeface="Arial" pitchFamily="34" charset="0"/>
                <a:sym typeface="Symbol"/>
              </a:rPr>
              <a:t> LSt.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18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B368E-C508-4AF1-B41C-D8645986B44A}" type="datetime1">
              <a:rPr lang="en-US" smtClean="0"/>
              <a:pPr/>
              <a:t>16/3/2016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jhg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94453-C429-4D28-BEB4-2E45E1E80194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201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2239</TotalTime>
  <Words>99</Words>
  <Application>Microsoft Office PowerPoint</Application>
  <PresentationFormat>On-screen Show (4:3)</PresentationFormat>
  <Paragraphs>30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Phương Pháp Boosting,AdaBoost (Freund &amp; Schapire, 95), ArcX4 (Breiman, 98)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TÌM RA MÔN HỌC QUAN TRỌNG ẢNH HƯỞNG LỚN ĐẾN KẾT QUẢ HỌC TẬP CỦA SINH VIÊN BẰNG GIẢI THUẬT RỪNG NGẪU NHIÊN ( RANDOM FOREST)</dc:title>
  <dc:creator>AutoBVT</dc:creator>
  <cp:lastModifiedBy>Admin</cp:lastModifiedBy>
  <cp:revision>78</cp:revision>
  <dcterms:created xsi:type="dcterms:W3CDTF">2016-03-03T23:08:19Z</dcterms:created>
  <dcterms:modified xsi:type="dcterms:W3CDTF">2016-03-16T03:31:59Z</dcterms:modified>
</cp:coreProperties>
</file>